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956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3AB9-1931-4BDA-9081-991745E054F0}" type="datetimeFigureOut">
              <a:rPr lang="he-IL" smtClean="0"/>
              <a:t>ט"ו/שבט/תשע"ז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A5F5A-FFA7-4866-97B9-87071304A2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3206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3AB9-1931-4BDA-9081-991745E054F0}" type="datetimeFigureOut">
              <a:rPr lang="he-IL" smtClean="0"/>
              <a:t>ט"ו/שבט/תשע"ז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A5F5A-FFA7-4866-97B9-87071304A2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1713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3AB9-1931-4BDA-9081-991745E054F0}" type="datetimeFigureOut">
              <a:rPr lang="he-IL" smtClean="0"/>
              <a:t>ט"ו/שבט/תשע"ז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A5F5A-FFA7-4866-97B9-87071304A2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3304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3AB9-1931-4BDA-9081-991745E054F0}" type="datetimeFigureOut">
              <a:rPr lang="he-IL" smtClean="0"/>
              <a:t>ט"ו/שבט/תשע"ז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A5F5A-FFA7-4866-97B9-87071304A2EE}" type="slidenum">
              <a:rPr lang="he-IL" smtClean="0"/>
              <a:t>‹#›</a:t>
            </a:fld>
            <a:endParaRPr lang="he-IL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9623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3AB9-1931-4BDA-9081-991745E054F0}" type="datetimeFigureOut">
              <a:rPr lang="he-IL" smtClean="0"/>
              <a:t>ט"ו/שבט/תשע"ז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A5F5A-FFA7-4866-97B9-87071304A2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27303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עמוד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3AB9-1931-4BDA-9081-991745E054F0}" type="datetimeFigureOut">
              <a:rPr lang="he-IL" smtClean="0"/>
              <a:t>ט"ו/שבט/תשע"ז</a:t>
            </a:fld>
            <a:endParaRPr lang="he-I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A5F5A-FFA7-4866-97B9-87071304A2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99776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עמודת 3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3AB9-1931-4BDA-9081-991745E054F0}" type="datetimeFigureOut">
              <a:rPr lang="he-IL" smtClean="0"/>
              <a:t>ט"ו/שבט/תשע"ז</a:t>
            </a:fld>
            <a:endParaRPr lang="he-I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A5F5A-FFA7-4866-97B9-87071304A2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0626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3AB9-1931-4BDA-9081-991745E054F0}" type="datetimeFigureOut">
              <a:rPr lang="he-IL" smtClean="0"/>
              <a:t>ט"ו/שבט/תשע"ז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A5F5A-FFA7-4866-97B9-87071304A2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76971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3AB9-1931-4BDA-9081-991745E054F0}" type="datetimeFigureOut">
              <a:rPr lang="he-IL" smtClean="0"/>
              <a:t>ט"ו/שבט/תשע"ז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A5F5A-FFA7-4866-97B9-87071304A2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3571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3AB9-1931-4BDA-9081-991745E054F0}" type="datetimeFigureOut">
              <a:rPr lang="he-IL" smtClean="0"/>
              <a:t>ט"ו/שבט/תשע"ז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A5F5A-FFA7-4866-97B9-87071304A2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0370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3AB9-1931-4BDA-9081-991745E054F0}" type="datetimeFigureOut">
              <a:rPr lang="he-IL" smtClean="0"/>
              <a:t>ט"ו/שבט/תשע"ז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A5F5A-FFA7-4866-97B9-87071304A2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2089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3AB9-1931-4BDA-9081-991745E054F0}" type="datetimeFigureOut">
              <a:rPr lang="he-IL" smtClean="0"/>
              <a:t>ט"ו/שבט/תשע"ז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A5F5A-FFA7-4866-97B9-87071304A2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549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3AB9-1931-4BDA-9081-991745E054F0}" type="datetimeFigureOut">
              <a:rPr lang="he-IL" smtClean="0"/>
              <a:t>ט"ו/שבט/תשע"ז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A5F5A-FFA7-4866-97B9-87071304A2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64700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3AB9-1931-4BDA-9081-991745E054F0}" type="datetimeFigureOut">
              <a:rPr lang="he-IL" smtClean="0"/>
              <a:t>ט"ו/שבט/תשע"ז</a:t>
            </a:fld>
            <a:endParaRPr lang="he-I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A5F5A-FFA7-4866-97B9-87071304A2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5672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3AB9-1931-4BDA-9081-991745E054F0}" type="datetimeFigureOut">
              <a:rPr lang="he-IL" smtClean="0"/>
              <a:t>ט"ו/שבט/תשע"ז</a:t>
            </a:fld>
            <a:endParaRPr lang="he-I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A5F5A-FFA7-4866-97B9-87071304A2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38564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3AB9-1931-4BDA-9081-991745E054F0}" type="datetimeFigureOut">
              <a:rPr lang="he-IL" smtClean="0"/>
              <a:t>ט"ו/שבט/תשע"ז</a:t>
            </a:fld>
            <a:endParaRPr lang="he-I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A5F5A-FFA7-4866-97B9-87071304A2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9578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3AB9-1931-4BDA-9081-991745E054F0}" type="datetimeFigureOut">
              <a:rPr lang="he-IL" smtClean="0"/>
              <a:t>ט"ו/שבט/תשע"ז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A5F5A-FFA7-4866-97B9-87071304A2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793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1E63AB9-1931-4BDA-9081-991745E054F0}" type="datetimeFigureOut">
              <a:rPr lang="he-IL" smtClean="0"/>
              <a:t>ט"ו/שבט/תשע"ז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A5F5A-FFA7-4866-97B9-87071304A2E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44839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e-IL" sz="8800" dirty="0" smtClean="0"/>
              <a:t>ערב חשיפה לתיכון</a:t>
            </a:r>
            <a:endParaRPr lang="he-IL" sz="88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2800" dirty="0" smtClean="0"/>
              <a:t>הגימנסיה </a:t>
            </a:r>
            <a:r>
              <a:rPr lang="he-IL" sz="2800" dirty="0" smtClean="0"/>
              <a:t>העברית בירושלים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88054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מה חשוב לנו בגימנסיה?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sz="2800" dirty="0" smtClean="0"/>
              <a:t>אושרם של התלמידים – אקלים בית ספרי.</a:t>
            </a:r>
          </a:p>
          <a:p>
            <a:r>
              <a:rPr lang="he-IL" sz="2800" dirty="0" smtClean="0"/>
              <a:t>תכנית חברתית – ערכית ענפה.</a:t>
            </a:r>
          </a:p>
          <a:p>
            <a:r>
              <a:rPr lang="he-IL" sz="2800" dirty="0" smtClean="0"/>
              <a:t>הצלחה </a:t>
            </a:r>
            <a:r>
              <a:rPr lang="he-IL" sz="2800" dirty="0" smtClean="0"/>
              <a:t>לימודית ומיצוי יכולות </a:t>
            </a:r>
            <a:r>
              <a:rPr lang="he-IL" sz="2800" dirty="0" smtClean="0"/>
              <a:t>– ידע, מיומנויות ובגרויות.</a:t>
            </a:r>
          </a:p>
          <a:p>
            <a:r>
              <a:rPr lang="he-IL" sz="2800" dirty="0" smtClean="0"/>
              <a:t>מתן מענה להטרוגניות בקרב תלמידים – תגבור מתקשים </a:t>
            </a:r>
            <a:r>
              <a:rPr lang="he-IL" sz="2800" dirty="0" err="1" smtClean="0"/>
              <a:t>ואיתגור</a:t>
            </a:r>
            <a:r>
              <a:rPr lang="he-IL" sz="2800" dirty="0" smtClean="0"/>
              <a:t> </a:t>
            </a:r>
            <a:r>
              <a:rPr lang="he-IL" sz="2800" dirty="0" smtClean="0"/>
              <a:t>מצטיינים.</a:t>
            </a:r>
          </a:p>
          <a:p>
            <a:r>
              <a:rPr lang="he-IL" sz="2800" dirty="0" smtClean="0"/>
              <a:t>קהילתיות.</a:t>
            </a:r>
          </a:p>
          <a:p>
            <a:r>
              <a:rPr lang="he-IL" sz="2800" dirty="0" smtClean="0"/>
              <a:t>קבלת האחר – אוכלוסיית תלמידים מגוונת</a:t>
            </a:r>
            <a:r>
              <a:rPr lang="he-IL" sz="2800" dirty="0" smtClean="0"/>
              <a:t>.</a:t>
            </a:r>
          </a:p>
          <a:p>
            <a:r>
              <a:rPr lang="he-IL" sz="2800" dirty="0" smtClean="0"/>
              <a:t>טיולים ואהבת הארץ.</a:t>
            </a:r>
            <a:endParaRPr lang="he-IL" sz="2800" dirty="0" smtClean="0"/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149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תכנית ערכית - חברתית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800" dirty="0" smtClean="0"/>
              <a:t>כיתה י – זהות, מעורבות חברתית, בניית ה"אני" </a:t>
            </a:r>
            <a:r>
              <a:rPr lang="he-IL" sz="2800" dirty="0" err="1" smtClean="0"/>
              <a:t>וה"אני</a:t>
            </a:r>
            <a:r>
              <a:rPr lang="he-IL" sz="2800" dirty="0" smtClean="0"/>
              <a:t> בחברה".</a:t>
            </a:r>
          </a:p>
          <a:p>
            <a:r>
              <a:rPr lang="he-IL" sz="2800" dirty="0" smtClean="0"/>
              <a:t>כיתה יא' – נהיגה, הכנה לצה"ל, זוגיות.</a:t>
            </a:r>
          </a:p>
          <a:p>
            <a:r>
              <a:rPr lang="he-IL" sz="2800" dirty="0" smtClean="0"/>
              <a:t>כיתה </a:t>
            </a:r>
            <a:r>
              <a:rPr lang="he-IL" sz="2800" dirty="0" err="1" smtClean="0"/>
              <a:t>יב</a:t>
            </a:r>
            <a:r>
              <a:rPr lang="he-IL" sz="2800" dirty="0" smtClean="0"/>
              <a:t>' – הכנה לשירות משמעותי, פרידה.</a:t>
            </a:r>
          </a:p>
          <a:p>
            <a:pPr marL="0" indent="0">
              <a:buNone/>
            </a:pPr>
            <a:endParaRPr lang="he-IL" sz="2800" dirty="0" smtClean="0"/>
          </a:p>
          <a:p>
            <a:r>
              <a:rPr lang="he-IL" sz="2800" dirty="0" smtClean="0"/>
              <a:t>לאורך כל השנים – אנו עוסקים בפעילויות מניעה, צפייה בהצגות ופעילויות רבות.</a:t>
            </a:r>
          </a:p>
        </p:txBody>
      </p:sp>
    </p:spTree>
    <p:extLst>
      <p:ext uri="{BB962C8B-B14F-4D97-AF65-F5344CB8AC3E}">
        <p14:creationId xmlns:p14="http://schemas.microsoft.com/office/powerpoint/2010/main" val="389197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מבנה תעודת הבגרות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0012895"/>
              </p:ext>
            </p:extLst>
          </p:nvPr>
        </p:nvGraphicFramePr>
        <p:xfrm>
          <a:off x="2309784" y="1285860"/>
          <a:ext cx="8015288" cy="593859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03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3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3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38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8464"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מקצועות החובה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מקצועות</a:t>
                      </a:r>
                      <a:r>
                        <a:rPr lang="he-IL" baseline="0" dirty="0" smtClean="0"/>
                        <a:t> הבחירה</a:t>
                      </a:r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799">
                <a:tc>
                  <a:txBody>
                    <a:bodyPr/>
                    <a:lstStyle/>
                    <a:p>
                      <a:pPr algn="ctr" rtl="1"/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err="1" smtClean="0"/>
                        <a:t>יח"ל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err="1" smtClean="0"/>
                        <a:t>יח"ל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46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Times New Roman"/>
                          <a:ea typeface="Times New Roman"/>
                          <a:cs typeface="David"/>
                        </a:rPr>
                        <a:t>תנ"ך</a:t>
                      </a:r>
                      <a:endParaRPr lang="en-US" sz="2000" dirty="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Times New Roman"/>
                          <a:ea typeface="Times New Roman"/>
                          <a:cs typeface="David"/>
                        </a:rPr>
                        <a:t>2</a:t>
                      </a:r>
                      <a:endParaRPr lang="en-US" sz="2000" dirty="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Times New Roman"/>
                          <a:ea typeface="Times New Roman"/>
                          <a:cs typeface="David"/>
                        </a:rPr>
                        <a:t>ביולוגיה</a:t>
                      </a:r>
                      <a:endParaRPr lang="en-US" sz="2000" dirty="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latin typeface="Times New Roman"/>
                          <a:ea typeface="Times New Roman"/>
                          <a:cs typeface="David"/>
                        </a:rPr>
                        <a:t>5</a:t>
                      </a:r>
                      <a:endParaRPr lang="en-US" sz="200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46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Times New Roman"/>
                          <a:ea typeface="Times New Roman"/>
                          <a:cs typeface="David"/>
                        </a:rPr>
                        <a:t>ספרות</a:t>
                      </a:r>
                      <a:endParaRPr lang="en-US" sz="2000" dirty="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latin typeface="Times New Roman"/>
                          <a:ea typeface="Times New Roman"/>
                          <a:cs typeface="David"/>
                        </a:rPr>
                        <a:t>2</a:t>
                      </a:r>
                      <a:endParaRPr lang="en-US" sz="200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latin typeface="Times New Roman"/>
                          <a:ea typeface="Times New Roman"/>
                          <a:cs typeface="David"/>
                        </a:rPr>
                        <a:t>כימיה</a:t>
                      </a:r>
                      <a:endParaRPr lang="en-US" sz="200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latin typeface="Times New Roman"/>
                          <a:ea typeface="Times New Roman"/>
                          <a:cs typeface="David"/>
                        </a:rPr>
                        <a:t>5</a:t>
                      </a:r>
                      <a:endParaRPr lang="en-US" sz="200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46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latin typeface="Times New Roman"/>
                          <a:ea typeface="Times New Roman"/>
                          <a:cs typeface="David"/>
                        </a:rPr>
                        <a:t>היסטוריה</a:t>
                      </a:r>
                      <a:endParaRPr lang="en-US" sz="200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latin typeface="Times New Roman"/>
                          <a:ea typeface="Times New Roman"/>
                          <a:cs typeface="David"/>
                        </a:rPr>
                        <a:t>2</a:t>
                      </a:r>
                      <a:endParaRPr lang="en-US" sz="200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latin typeface="Times New Roman"/>
                          <a:ea typeface="Times New Roman"/>
                          <a:cs typeface="David"/>
                        </a:rPr>
                        <a:t>פיסיקה</a:t>
                      </a:r>
                      <a:endParaRPr lang="en-US" sz="200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latin typeface="Times New Roman"/>
                          <a:ea typeface="Times New Roman"/>
                          <a:cs typeface="David"/>
                        </a:rPr>
                        <a:t>5</a:t>
                      </a:r>
                      <a:endParaRPr lang="en-US" sz="200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6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latin typeface="Times New Roman"/>
                          <a:ea typeface="Times New Roman"/>
                          <a:cs typeface="David"/>
                        </a:rPr>
                        <a:t>אזרחות</a:t>
                      </a:r>
                      <a:endParaRPr lang="en-US" sz="200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latin typeface="Times New Roman"/>
                          <a:ea typeface="Times New Roman"/>
                          <a:cs typeface="David"/>
                        </a:rPr>
                        <a:t>2</a:t>
                      </a:r>
                      <a:endParaRPr lang="en-US" sz="200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latin typeface="Times New Roman"/>
                          <a:ea typeface="Times New Roman"/>
                          <a:cs typeface="David"/>
                        </a:rPr>
                        <a:t>מדעי המחשב</a:t>
                      </a:r>
                      <a:endParaRPr lang="en-US" sz="200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latin typeface="Times New Roman"/>
                          <a:ea typeface="Times New Roman"/>
                          <a:cs typeface="David"/>
                        </a:rPr>
                        <a:t>5</a:t>
                      </a:r>
                      <a:endParaRPr lang="en-US" sz="200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46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latin typeface="Times New Roman"/>
                          <a:ea typeface="Times New Roman"/>
                          <a:cs typeface="David"/>
                        </a:rPr>
                        <a:t>לשון והבעה</a:t>
                      </a:r>
                      <a:endParaRPr lang="en-US" sz="200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latin typeface="Times New Roman"/>
                          <a:ea typeface="Times New Roman"/>
                          <a:cs typeface="David"/>
                        </a:rPr>
                        <a:t>2</a:t>
                      </a:r>
                      <a:endParaRPr lang="en-US" sz="200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latin typeface="Times New Roman"/>
                          <a:ea typeface="Times New Roman"/>
                          <a:cs typeface="David"/>
                        </a:rPr>
                        <a:t>תנ"ך</a:t>
                      </a:r>
                      <a:endParaRPr lang="en-US" sz="200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Times New Roman"/>
                          <a:ea typeface="Times New Roman"/>
                          <a:cs typeface="David"/>
                        </a:rPr>
                        <a:t>3</a:t>
                      </a:r>
                      <a:endParaRPr lang="en-US" sz="2000" dirty="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46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latin typeface="Times New Roman"/>
                          <a:ea typeface="Times New Roman"/>
                          <a:cs typeface="David"/>
                        </a:rPr>
                        <a:t>חינוך גופני</a:t>
                      </a:r>
                      <a:endParaRPr lang="en-US" sz="200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latin typeface="Times New Roman"/>
                          <a:ea typeface="Times New Roman"/>
                          <a:cs typeface="David"/>
                        </a:rPr>
                        <a:t>2</a:t>
                      </a:r>
                      <a:endParaRPr lang="en-US" sz="200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latin typeface="Times New Roman"/>
                          <a:ea typeface="Times New Roman"/>
                          <a:cs typeface="David"/>
                        </a:rPr>
                        <a:t>ספרות</a:t>
                      </a:r>
                      <a:endParaRPr lang="en-US" sz="200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latin typeface="Times New Roman"/>
                          <a:ea typeface="Times New Roman"/>
                          <a:cs typeface="David"/>
                        </a:rPr>
                        <a:t>3</a:t>
                      </a:r>
                      <a:endParaRPr lang="en-US" sz="200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46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Times New Roman"/>
                          <a:ea typeface="Times New Roman"/>
                          <a:cs typeface="David"/>
                        </a:rPr>
                        <a:t>אנגלית</a:t>
                      </a:r>
                      <a:endParaRPr lang="en-US" sz="2000" dirty="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latin typeface="Times New Roman"/>
                          <a:ea typeface="Times New Roman"/>
                          <a:cs typeface="David"/>
                        </a:rPr>
                        <a:t>4-5</a:t>
                      </a:r>
                      <a:endParaRPr lang="en-US" sz="200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latin typeface="Times New Roman"/>
                          <a:ea typeface="Times New Roman"/>
                          <a:cs typeface="David"/>
                        </a:rPr>
                        <a:t>אומנות</a:t>
                      </a:r>
                      <a:endParaRPr lang="en-US" sz="200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latin typeface="Times New Roman"/>
                          <a:ea typeface="Times New Roman"/>
                          <a:cs typeface="David"/>
                        </a:rPr>
                        <a:t>5</a:t>
                      </a:r>
                      <a:endParaRPr lang="en-US" sz="200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46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Times New Roman"/>
                          <a:ea typeface="Times New Roman"/>
                          <a:cs typeface="David"/>
                        </a:rPr>
                        <a:t>מתמטיקה</a:t>
                      </a:r>
                      <a:endParaRPr lang="en-US" sz="2000" dirty="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Times New Roman"/>
                          <a:ea typeface="Times New Roman"/>
                          <a:cs typeface="David"/>
                        </a:rPr>
                        <a:t>3-5</a:t>
                      </a:r>
                      <a:endParaRPr lang="en-US" sz="2000" dirty="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latin typeface="Times New Roman"/>
                          <a:ea typeface="Times New Roman"/>
                          <a:cs typeface="David"/>
                        </a:rPr>
                        <a:t>תאטרון</a:t>
                      </a:r>
                      <a:endParaRPr lang="en-US" sz="200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latin typeface="Times New Roman"/>
                          <a:ea typeface="Times New Roman"/>
                          <a:cs typeface="David"/>
                        </a:rPr>
                        <a:t>5</a:t>
                      </a:r>
                      <a:endParaRPr lang="en-US" sz="200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679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השכלה כללית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latin typeface="Times New Roman"/>
                          <a:ea typeface="Times New Roman"/>
                          <a:cs typeface="David"/>
                        </a:rPr>
                        <a:t>ערבית</a:t>
                      </a:r>
                      <a:endParaRPr lang="en-US" sz="200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latin typeface="Times New Roman"/>
                          <a:ea typeface="Times New Roman"/>
                          <a:cs typeface="David"/>
                        </a:rPr>
                        <a:t>5</a:t>
                      </a:r>
                      <a:endParaRPr lang="en-US" sz="200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79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מדעים 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latin typeface="Times New Roman"/>
                          <a:ea typeface="Times New Roman"/>
                          <a:cs typeface="David"/>
                        </a:rPr>
                        <a:t>צרפתית</a:t>
                      </a:r>
                      <a:endParaRPr lang="en-US" sz="200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latin typeface="Times New Roman"/>
                          <a:ea typeface="Times New Roman"/>
                          <a:cs typeface="David"/>
                        </a:rPr>
                        <a:t>5</a:t>
                      </a:r>
                      <a:endParaRPr lang="en-US" sz="200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800306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מעורבות חברתית 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180 שעות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latin typeface="Times New Roman"/>
                          <a:ea typeface="Times New Roman"/>
                          <a:cs typeface="David"/>
                        </a:rPr>
                        <a:t>מדעי-החברה</a:t>
                      </a:r>
                      <a:endParaRPr lang="en-US" sz="2000">
                        <a:latin typeface="Times New Roman"/>
                        <a:ea typeface="Times New Roman"/>
                        <a:cs typeface="Miriam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latin typeface="Times New Roman"/>
                          <a:ea typeface="Times New Roman"/>
                          <a:cs typeface="David"/>
                        </a:rPr>
                        <a:t>(סוציולוגיה ופסיכולוגיה)</a:t>
                      </a:r>
                      <a:endParaRPr lang="en-US" sz="200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>
                          <a:latin typeface="Times New Roman"/>
                          <a:ea typeface="Times New Roman"/>
                          <a:cs typeface="David"/>
                        </a:rPr>
                        <a:t>5</a:t>
                      </a:r>
                      <a:endParaRPr lang="en-US" sz="200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6799">
                <a:tc>
                  <a:txBody>
                    <a:bodyPr/>
                    <a:lstStyle/>
                    <a:p>
                      <a:pPr algn="ctr" rtl="1"/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Times New Roman"/>
                          <a:ea typeface="Times New Roman"/>
                          <a:cs typeface="David"/>
                        </a:rPr>
                        <a:t>גיאוגרפיה</a:t>
                      </a:r>
                      <a:endParaRPr lang="en-US" sz="2000" dirty="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Times New Roman"/>
                          <a:ea typeface="Times New Roman"/>
                          <a:cs typeface="David"/>
                        </a:rPr>
                        <a:t>5</a:t>
                      </a:r>
                      <a:endParaRPr lang="en-US" sz="2000" dirty="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8464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75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מערכת שעות לדוגמא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23055"/>
              </p:ext>
            </p:extLst>
          </p:nvPr>
        </p:nvGraphicFramePr>
        <p:xfrm>
          <a:off x="708335" y="1690688"/>
          <a:ext cx="9903857" cy="4619963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949685">
                  <a:extLst>
                    <a:ext uri="{9D8B030D-6E8A-4147-A177-3AD203B41FA5}">
                      <a16:colId xmlns:a16="http://schemas.microsoft.com/office/drawing/2014/main" val="3010397600"/>
                    </a:ext>
                  </a:extLst>
                </a:gridCol>
                <a:gridCol w="1492362">
                  <a:extLst>
                    <a:ext uri="{9D8B030D-6E8A-4147-A177-3AD203B41FA5}">
                      <a16:colId xmlns:a16="http://schemas.microsoft.com/office/drawing/2014/main" val="1804076710"/>
                    </a:ext>
                  </a:extLst>
                </a:gridCol>
                <a:gridCol w="1492362">
                  <a:extLst>
                    <a:ext uri="{9D8B030D-6E8A-4147-A177-3AD203B41FA5}">
                      <a16:colId xmlns:a16="http://schemas.microsoft.com/office/drawing/2014/main" val="2227609890"/>
                    </a:ext>
                  </a:extLst>
                </a:gridCol>
                <a:gridCol w="1492362">
                  <a:extLst>
                    <a:ext uri="{9D8B030D-6E8A-4147-A177-3AD203B41FA5}">
                      <a16:colId xmlns:a16="http://schemas.microsoft.com/office/drawing/2014/main" val="2944280532"/>
                    </a:ext>
                  </a:extLst>
                </a:gridCol>
                <a:gridCol w="1492362">
                  <a:extLst>
                    <a:ext uri="{9D8B030D-6E8A-4147-A177-3AD203B41FA5}">
                      <a16:colId xmlns:a16="http://schemas.microsoft.com/office/drawing/2014/main" val="3782435247"/>
                    </a:ext>
                  </a:extLst>
                </a:gridCol>
                <a:gridCol w="1492362">
                  <a:extLst>
                    <a:ext uri="{9D8B030D-6E8A-4147-A177-3AD203B41FA5}">
                      <a16:colId xmlns:a16="http://schemas.microsoft.com/office/drawing/2014/main" val="1123084666"/>
                    </a:ext>
                  </a:extLst>
                </a:gridCol>
                <a:gridCol w="1492362">
                  <a:extLst>
                    <a:ext uri="{9D8B030D-6E8A-4147-A177-3AD203B41FA5}">
                      <a16:colId xmlns:a16="http://schemas.microsoft.com/office/drawing/2014/main" val="2328944000"/>
                    </a:ext>
                  </a:extLst>
                </a:gridCol>
              </a:tblGrid>
              <a:tr h="249278">
                <a:tc>
                  <a:txBody>
                    <a:bodyPr/>
                    <a:lstStyle/>
                    <a:p>
                      <a:pPr algn="l" rtl="0" fontAlgn="t"/>
                      <a:r>
                        <a:rPr lang="he-IL" sz="1200" u="none" strike="noStrike">
                          <a:effectLst/>
                        </a:rPr>
                        <a:t> </a:t>
                      </a:r>
                      <a:endParaRPr lang="he-IL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ראשון</a:t>
                      </a:r>
                      <a:endParaRPr lang="he-IL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שני</a:t>
                      </a:r>
                      <a:endParaRPr lang="he-IL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שלישי</a:t>
                      </a:r>
                      <a:endParaRPr lang="he-IL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רביעי</a:t>
                      </a:r>
                      <a:endParaRPr lang="he-IL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חמישי</a:t>
                      </a:r>
                      <a:endParaRPr lang="he-IL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שישי</a:t>
                      </a:r>
                      <a:endParaRPr lang="he-IL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26915402"/>
                  </a:ext>
                </a:extLst>
              </a:tr>
              <a:tr h="237408"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שהייה</a:t>
                      </a:r>
                      <a:endParaRPr lang="he-IL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he-IL" sz="1200" u="none" strike="noStrike">
                          <a:effectLst/>
                        </a:rPr>
                        <a:t> 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he-IL" sz="1200" u="none" strike="noStrike">
                          <a:effectLst/>
                        </a:rPr>
                        <a:t> 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he-IL" sz="1200" u="none" strike="noStrike">
                          <a:effectLst/>
                        </a:rPr>
                        <a:t> 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he-IL" sz="1200" u="none" strike="noStrike">
                          <a:effectLst/>
                        </a:rPr>
                        <a:t> 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he-IL" sz="1200" u="none" strike="noStrike">
                          <a:effectLst/>
                        </a:rPr>
                        <a:t> 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he-IL" sz="1200" u="none" strike="noStrike">
                          <a:effectLst/>
                        </a:rPr>
                        <a:t> 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09851597"/>
                  </a:ext>
                </a:extLst>
              </a:tr>
              <a:tr h="429709">
                <a:tc>
                  <a:txBody>
                    <a:bodyPr/>
                    <a:lstStyle/>
                    <a:p>
                      <a:pPr algn="r" rtl="0" fontAlgn="t"/>
                      <a:r>
                        <a:rPr lang="he-IL" sz="1200" u="none" strike="noStrike" dirty="0" smtClean="0">
                          <a:effectLst/>
                        </a:rPr>
                        <a:t>08:15</a:t>
                      </a:r>
                      <a:endParaRPr lang="he-IL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מתמטי,מתמטי,מתמטי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הסטוריה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תנ"ך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לשון והבעה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לשון והבעה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של"ח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39212397"/>
                  </a:ext>
                </a:extLst>
              </a:tr>
              <a:tr h="429709">
                <a:tc>
                  <a:txBody>
                    <a:bodyPr/>
                    <a:lstStyle/>
                    <a:p>
                      <a:pPr algn="r" rtl="0" fontAlgn="t"/>
                      <a:r>
                        <a:rPr lang="he-IL" sz="1200" u="none" strike="noStrike">
                          <a:effectLst/>
                        </a:rPr>
                        <a:t>09:05</a:t>
                      </a:r>
                      <a:endParaRPr lang="he-IL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מתמטי,מתמטי,מתמטי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מדעים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הסטוריה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תנ"ך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מדעים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ספרות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723463226"/>
                  </a:ext>
                </a:extLst>
              </a:tr>
              <a:tr h="429709">
                <a:tc>
                  <a:txBody>
                    <a:bodyPr/>
                    <a:lstStyle/>
                    <a:p>
                      <a:pPr algn="r" rtl="0" fontAlgn="t"/>
                      <a:r>
                        <a:rPr lang="he-IL" sz="1200" u="none" strike="noStrike">
                          <a:effectLst/>
                        </a:rPr>
                        <a:t>10:10</a:t>
                      </a:r>
                      <a:endParaRPr lang="he-IL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חנ"ג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ספרות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תנ"ך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גאו,מחש,בית,צרפ,תיא,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הסטוריה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מדעים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97081715"/>
                  </a:ext>
                </a:extLst>
              </a:tr>
              <a:tr h="429709">
                <a:tc>
                  <a:txBody>
                    <a:bodyPr/>
                    <a:lstStyle/>
                    <a:p>
                      <a:pPr algn="r" rtl="0" fontAlgn="t"/>
                      <a:r>
                        <a:rPr lang="he-IL" sz="1200" u="none" strike="noStrike">
                          <a:effectLst/>
                        </a:rPr>
                        <a:t>11:05</a:t>
                      </a:r>
                      <a:endParaRPr lang="he-IL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אנגלית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חדוות הקריאה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חנ"ג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גאו,מחש,בית,צרפ,תיא,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מתמטי,מתמטי,מתמטי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חינוך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8026131"/>
                  </a:ext>
                </a:extLst>
              </a:tr>
              <a:tr h="429709">
                <a:tc>
                  <a:txBody>
                    <a:bodyPr/>
                    <a:lstStyle/>
                    <a:p>
                      <a:pPr algn="r" rtl="0" fontAlgn="t"/>
                      <a:r>
                        <a:rPr lang="he-IL" sz="1200" u="none" strike="noStrike">
                          <a:effectLst/>
                        </a:rPr>
                        <a:t>12:00</a:t>
                      </a:r>
                      <a:endParaRPr lang="he-IL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אנגלית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אתיקה ומוסר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אנגלית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לשון והבעה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מתמטי,מתמטי,מתמטי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he-IL" sz="1200" u="none" strike="noStrike">
                          <a:effectLst/>
                        </a:rPr>
                        <a:t> 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63778760"/>
                  </a:ext>
                </a:extLst>
              </a:tr>
              <a:tr h="429709">
                <a:tc>
                  <a:txBody>
                    <a:bodyPr/>
                    <a:lstStyle/>
                    <a:p>
                      <a:pPr algn="r" rtl="0" fontAlgn="t"/>
                      <a:r>
                        <a:rPr lang="he-IL" sz="1200" u="none" strike="noStrike">
                          <a:effectLst/>
                        </a:rPr>
                        <a:t>13:05</a:t>
                      </a:r>
                      <a:endParaRPr lang="he-IL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של"ח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מתמטי,מתמטי,מתמטי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פרטני י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אנגלית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פיזיק,ביולו,כימיה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he-IL" sz="1200" u="none" strike="noStrike">
                          <a:effectLst/>
                        </a:rPr>
                        <a:t> 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99414551"/>
                  </a:ext>
                </a:extLst>
              </a:tr>
              <a:tr h="429709">
                <a:tc>
                  <a:txBody>
                    <a:bodyPr/>
                    <a:lstStyle/>
                    <a:p>
                      <a:pPr algn="r" rtl="0" fontAlgn="t"/>
                      <a:r>
                        <a:rPr lang="he-IL" sz="1200" u="none" strike="noStrike">
                          <a:effectLst/>
                        </a:rPr>
                        <a:t>14:00</a:t>
                      </a:r>
                      <a:endParaRPr lang="he-IL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מתמטיקה 4 יחל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מתמטיקה 5,מוזיקה/הרכ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תיאטר,ערבית,מתמטי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אנגלית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פיזיק,ביולו,כימיה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he-IL" sz="1200" u="none" strike="noStrike">
                          <a:effectLst/>
                        </a:rPr>
                        <a:t> 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80213757"/>
                  </a:ext>
                </a:extLst>
              </a:tr>
              <a:tr h="638628">
                <a:tc>
                  <a:txBody>
                    <a:bodyPr/>
                    <a:lstStyle/>
                    <a:p>
                      <a:pPr algn="r" rtl="0" fontAlgn="t"/>
                      <a:r>
                        <a:rPr lang="he-IL" sz="1200" u="none" strike="noStrike">
                          <a:effectLst/>
                        </a:rPr>
                        <a:t>14:50</a:t>
                      </a:r>
                      <a:endParaRPr lang="he-IL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he-IL" sz="1200" u="none" strike="noStrike">
                          <a:effectLst/>
                        </a:rPr>
                        <a:t> 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מוזיקה/הרכבים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תיאטרון מע,מתמטיקה 5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מתמטיקה 4 יחל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ציור,פיזיקה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he-IL" sz="1200" u="none" strike="noStrike">
                          <a:effectLst/>
                        </a:rPr>
                        <a:t> 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6660039"/>
                  </a:ext>
                </a:extLst>
              </a:tr>
              <a:tr h="237408">
                <a:tc>
                  <a:txBody>
                    <a:bodyPr/>
                    <a:lstStyle/>
                    <a:p>
                      <a:pPr algn="r" rtl="0" fontAlgn="t"/>
                      <a:r>
                        <a:rPr lang="he-IL" sz="1200" u="none" strike="noStrike">
                          <a:effectLst/>
                        </a:rPr>
                        <a:t>15:40</a:t>
                      </a:r>
                      <a:endParaRPr lang="he-IL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he-IL" sz="1200" u="none" strike="noStrike">
                          <a:effectLst/>
                        </a:rPr>
                        <a:t> 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he-IL" sz="1200" u="none" strike="noStrike">
                          <a:effectLst/>
                        </a:rPr>
                        <a:t> 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he-IL" sz="1200" u="none" strike="noStrike">
                          <a:effectLst/>
                        </a:rPr>
                        <a:t> 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מועצת חט"ע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ציור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he-IL" sz="1200" u="none" strike="noStrike">
                          <a:effectLst/>
                        </a:rPr>
                        <a:t> 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32255531"/>
                  </a:ext>
                </a:extLst>
              </a:tr>
              <a:tr h="249278">
                <a:tc>
                  <a:txBody>
                    <a:bodyPr/>
                    <a:lstStyle/>
                    <a:p>
                      <a:pPr algn="r" rtl="0" fontAlgn="t"/>
                      <a:r>
                        <a:rPr lang="he-IL" sz="1200" u="none" strike="noStrike">
                          <a:effectLst/>
                        </a:rPr>
                        <a:t>16:35</a:t>
                      </a:r>
                      <a:endParaRPr lang="he-IL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he-IL" sz="1200" u="none" strike="noStrike">
                          <a:effectLst/>
                        </a:rPr>
                        <a:t> 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he-IL" sz="1200" u="none" strike="noStrike">
                          <a:effectLst/>
                        </a:rPr>
                        <a:t> 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he-IL" sz="1200" u="none" strike="noStrike">
                          <a:effectLst/>
                        </a:rPr>
                        <a:t> 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1200" u="none" strike="noStrike">
                          <a:effectLst/>
                        </a:rPr>
                        <a:t>מועצת חט"ע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he-IL" sz="1200" u="none" strike="noStrike">
                          <a:effectLst/>
                        </a:rPr>
                        <a:t> </a:t>
                      </a:r>
                      <a:endParaRPr lang="he-IL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he-IL" sz="1200" u="none" strike="noStrike" dirty="0">
                          <a:effectLst/>
                        </a:rPr>
                        <a:t> </a:t>
                      </a:r>
                      <a:endParaRPr lang="he-IL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30205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61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כיתת </a:t>
            </a:r>
            <a:r>
              <a:rPr lang="he-IL" dirty="0" err="1" smtClean="0"/>
              <a:t>מב"ר</a:t>
            </a:r>
            <a:r>
              <a:rPr lang="he-IL" dirty="0" smtClean="0"/>
              <a:t> – מסלול בגרות רגיל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800" dirty="0" smtClean="0"/>
              <a:t>כיתה המיועדת לתלמידים אשר זקוקים למסגרת לימודים קטנה יותר.</a:t>
            </a:r>
          </a:p>
          <a:p>
            <a:r>
              <a:rPr lang="he-IL" sz="2800" dirty="0" smtClean="0"/>
              <a:t>התלמידים מלווים יותר – שעות לימודים נוספות, תרגול רב יותר בכיתה. </a:t>
            </a:r>
          </a:p>
          <a:p>
            <a:r>
              <a:rPr lang="he-IL" sz="2800" dirty="0" smtClean="0"/>
              <a:t>מגמה אחת לבחירה (כיום: גיאוגרפיה/אמנות/מדעי החברה). </a:t>
            </a:r>
          </a:p>
          <a:p>
            <a:r>
              <a:rPr lang="he-IL" sz="2800" dirty="0" smtClean="0"/>
              <a:t>מתמטיקה: מרבית </a:t>
            </a:r>
            <a:r>
              <a:rPr lang="he-IL" sz="2800" dirty="0" smtClean="0"/>
              <a:t>התלמידים לומדים ברמת </a:t>
            </a:r>
            <a:r>
              <a:rPr lang="he-IL" sz="2800" dirty="0" smtClean="0"/>
              <a:t>3 </a:t>
            </a:r>
            <a:r>
              <a:rPr lang="he-IL" sz="2800" dirty="0" err="1" smtClean="0"/>
              <a:t>יח"ל</a:t>
            </a:r>
            <a:r>
              <a:rPr lang="he-IL" sz="2800" dirty="0" smtClean="0"/>
              <a:t>. </a:t>
            </a:r>
          </a:p>
          <a:p>
            <a:r>
              <a:rPr lang="he-IL" sz="2800" dirty="0" smtClean="0"/>
              <a:t>תלמידים בעלי מוטיבציה גבוהה וללא בעיות משמעת.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7972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sz="13800" dirty="0" smtClean="0"/>
              <a:t>שאלות?</a:t>
            </a:r>
            <a:endParaRPr lang="he-IL" sz="13800" dirty="0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512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יונים">
  <a:themeElements>
    <a:clrScheme name="יונים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יונים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יונים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212</TotalTime>
  <Words>317</Words>
  <Application>Microsoft Office PowerPoint</Application>
  <PresentationFormat>מסך רחב</PresentationFormat>
  <Paragraphs>160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4" baseType="lpstr">
      <vt:lpstr>Arial</vt:lpstr>
      <vt:lpstr>Century Gothic</vt:lpstr>
      <vt:lpstr>David</vt:lpstr>
      <vt:lpstr>Miriam</vt:lpstr>
      <vt:lpstr>Times New Roman</vt:lpstr>
      <vt:lpstr>Wingdings 3</vt:lpstr>
      <vt:lpstr>יונים</vt:lpstr>
      <vt:lpstr>ערב חשיפה לתיכון</vt:lpstr>
      <vt:lpstr>מה חשוב לנו בגימנסיה?</vt:lpstr>
      <vt:lpstr>תכנית ערכית - חברתית</vt:lpstr>
      <vt:lpstr>מבנה תעודת הבגרות</vt:lpstr>
      <vt:lpstr>מערכת שעות לדוגמא</vt:lpstr>
      <vt:lpstr>כיתת מב"ר – מסלול בגרות רגיל</vt:lpstr>
      <vt:lpstr>שאלות?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ערב חשיפה לתיכון</dc:title>
  <dc:creator>user</dc:creator>
  <cp:lastModifiedBy>user</cp:lastModifiedBy>
  <cp:revision>7</cp:revision>
  <dcterms:created xsi:type="dcterms:W3CDTF">2017-02-11T06:03:45Z</dcterms:created>
  <dcterms:modified xsi:type="dcterms:W3CDTF">2017-02-11T19:07:59Z</dcterms:modified>
</cp:coreProperties>
</file>